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2" r:id="rId4"/>
    <p:sldId id="261" r:id="rId5"/>
    <p:sldId id="266" r:id="rId6"/>
    <p:sldId id="267" r:id="rId7"/>
    <p:sldId id="25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dobeStock_100012748 [Converted]-02.png"/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137">
            <a:off x="4496410" y="-613147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5D48070-6A81-47D0-9810-1540B9FEFF61}" type="datetime1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I3d0B3CooI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99" y="3200400"/>
            <a:ext cx="7557863" cy="1524000"/>
          </a:xfrm>
        </p:spPr>
        <p:txBody>
          <a:bodyPr/>
          <a:lstStyle/>
          <a:p>
            <a:pPr algn="ctr"/>
            <a:r>
              <a:rPr lang="en-US" sz="7000" dirty="0"/>
              <a:t>College of Science </a:t>
            </a:r>
          </a:p>
        </p:txBody>
      </p:sp>
      <p:pic>
        <p:nvPicPr>
          <p:cNvPr id="8" name="Picture 7" descr="AdobeStock_100012748 [Converted]-02.png"/>
          <p:cNvPicPr>
            <a:picLocks noChangeAspect="1"/>
          </p:cNvPicPr>
          <p:nvPr/>
        </p:nvPicPr>
        <p:blipFill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137">
            <a:off x="4584321" y="-755426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3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Crocker Science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" lvl="1" indent="0">
              <a:buNone/>
            </a:pPr>
            <a:r>
              <a:rPr lang="en-US" dirty="0">
                <a:latin typeface="Cambria" panose="02040503050406030204" pitchFamily="18" charset="0"/>
              </a:rPr>
              <a:t>The Crocker Science Center brings new educational opportunities, new interdisciplinary research collaborations, and a new kind of science community to the U of U campus, Salt Lake City, and the State of Utah.</a:t>
            </a:r>
          </a:p>
          <a:p>
            <a:pPr marL="32004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 descr="13.08.14 CSC - exterior [watercolor]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0" y="2832826"/>
            <a:ext cx="3546692" cy="2128015"/>
          </a:xfrm>
          <a:prstGeom prst="rect">
            <a:avLst/>
          </a:prstGeom>
        </p:spPr>
      </p:pic>
      <p:pic>
        <p:nvPicPr>
          <p:cNvPr id="4" name="Picture 3" descr="Undergrad La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8" y="2571724"/>
            <a:ext cx="3887033" cy="25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Crocker Science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>
                <a:latin typeface="Cambria" panose="02040503050406030204" pitchFamily="18" charset="0"/>
              </a:rPr>
              <a:t>Twelve undergraduate students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A unique living, learning community 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Special events for residents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357" y="3168607"/>
            <a:ext cx="4421841" cy="1938874"/>
          </a:xfrm>
          <a:prstGeom prst="rect">
            <a:avLst/>
          </a:prstGeom>
        </p:spPr>
      </p:pic>
      <p:pic>
        <p:nvPicPr>
          <p:cNvPr id="5" name="Picture 4" descr="House Edit (Final_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8" y="3168607"/>
            <a:ext cx="2895741" cy="19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9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45" y="1164077"/>
            <a:ext cx="6387310" cy="4258207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378346" y="5936565"/>
            <a:ext cx="6387310" cy="5122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hlinkClick r:id="rId3"/>
              </a:rPr>
              <a:t>College of Science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58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03" y="4572000"/>
            <a:ext cx="7848783" cy="1600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Advisors are here to help!</a:t>
            </a:r>
          </a:p>
        </p:txBody>
      </p:sp>
      <p:pic>
        <p:nvPicPr>
          <p:cNvPr id="1026" name="Picture 2" descr="Advising Group">
            <a:extLst>
              <a:ext uri="{FF2B5EF4-FFF2-40B4-BE49-F238E27FC236}">
                <a16:creationId xmlns:a16="http://schemas.microsoft.com/office/drawing/2014/main" id="{E1CE0288-900C-FB4A-866E-EFEED895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03" y="632431"/>
            <a:ext cx="6154782" cy="43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0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Scheduling in the Sciences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27010"/>
            <a:ext cx="7543800" cy="359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</a:rPr>
              <a:t>Prerequisites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Which science courses have prerequisites?  ALL of them!</a:t>
            </a: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</a:rPr>
              <a:t>General Education</a:t>
            </a:r>
          </a:p>
          <a:p>
            <a:r>
              <a:rPr lang="en-US" sz="2800" dirty="0">
                <a:latin typeface="Cambria" panose="02040503050406030204" pitchFamily="18" charset="0"/>
              </a:rPr>
              <a:t>Spread general education over all 4 years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Science LEAP</a:t>
            </a:r>
            <a:r>
              <a:rPr lang="en-US" sz="2600" dirty="0">
                <a:latin typeface="Cambria" panose="02040503050406030204" pitchFamily="18" charset="0"/>
              </a:rPr>
              <a:t>!</a:t>
            </a:r>
          </a:p>
          <a:p>
            <a:pPr marL="320040" lvl="1" indent="0">
              <a:buNone/>
            </a:pPr>
            <a:endParaRPr lang="en-US" sz="2600" dirty="0"/>
          </a:p>
          <a:p>
            <a:pPr marL="320040" lvl="1" indent="0">
              <a:buNone/>
            </a:pPr>
            <a:endParaRPr lang="en-US" sz="2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60" y="4037277"/>
            <a:ext cx="2515079" cy="141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02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Math Course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280" y="675045"/>
            <a:ext cx="7819186" cy="2799678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Math 980 </a:t>
            </a:r>
            <a:r>
              <a:rPr lang="en-US" sz="4000" dirty="0">
                <a:latin typeface="Cambria" panose="02040503050406030204" pitchFamily="18" charset="0"/>
                <a:sym typeface="Wingdings" pitchFamily="2" charset="2"/>
              </a:rPr>
              <a:t> Math 1010  Math 1050  Math 1060  Math 1210 (</a:t>
            </a:r>
            <a:r>
              <a:rPr lang="en-US" sz="4000" dirty="0" err="1">
                <a:latin typeface="Cambria" panose="02040503050406030204" pitchFamily="18" charset="0"/>
                <a:sym typeface="Wingdings" pitchFamily="2" charset="2"/>
              </a:rPr>
              <a:t>Calc</a:t>
            </a:r>
            <a:r>
              <a:rPr lang="en-US" sz="4000" dirty="0">
                <a:latin typeface="Cambria" panose="02040503050406030204" pitchFamily="18" charset="0"/>
                <a:sym typeface="Wingdings" pitchFamily="2" charset="2"/>
              </a:rPr>
              <a:t> I)</a:t>
            </a:r>
            <a:endParaRPr lang="en-US" sz="4000" dirty="0">
              <a:latin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</a:rPr>
              <a:t>Math 1080</a:t>
            </a:r>
          </a:p>
          <a:p>
            <a:pPr marL="0" indent="0">
              <a:buNone/>
            </a:pPr>
            <a:endParaRPr lang="en-US" sz="4000" dirty="0">
              <a:latin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</a:rPr>
              <a:t>Math 1030, 1040, 1070, 1090</a:t>
            </a:r>
          </a:p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</a:rPr>
              <a:t>	DON’T TAKE THEM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895E85B-0BB8-A14A-A15D-60CE79031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57" y="2987211"/>
            <a:ext cx="1659485" cy="238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8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Student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470" y="1186812"/>
            <a:ext cx="7543800" cy="1884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Tutoring Centers </a:t>
            </a:r>
            <a:r>
              <a:rPr lang="en-US" dirty="0">
                <a:latin typeface="Cambria" panose="02040503050406030204" pitchFamily="18" charset="0"/>
              </a:rPr>
              <a:t>in every department 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Cambria" panose="02040503050406030204" pitchFamily="18" charset="0"/>
              </a:rPr>
              <a:t>Get help with coursework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Cambria" panose="02040503050406030204" pitchFamily="18" charset="0"/>
              </a:rPr>
              <a:t>Work as a tutor</a:t>
            </a:r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92793" y="3957774"/>
            <a:ext cx="5171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Work as a </a:t>
            </a:r>
            <a:r>
              <a:rPr lang="en-US" sz="2400" b="1" dirty="0">
                <a:latin typeface="Cambria" panose="02040503050406030204" pitchFamily="18" charset="0"/>
              </a:rPr>
              <a:t>lab or teaching assistant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270" y="968189"/>
            <a:ext cx="2286000" cy="1714500"/>
          </a:xfrm>
          <a:prstGeom prst="rect">
            <a:avLst/>
          </a:prstGeom>
        </p:spPr>
      </p:pic>
      <p:pic>
        <p:nvPicPr>
          <p:cNvPr id="8" name="Picture 7" descr="LeBohec_Class_Undergraduat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0" y="3341810"/>
            <a:ext cx="2288765" cy="15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Student Organizations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Association for Women in Mathematics – AWM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Society for Industrial and Applied Mathematics – SIAM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American Chemical Society – ACS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Society of Physics Students – SPS 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Women in Physics  &amp; Astronomy – </a:t>
            </a:r>
            <a:r>
              <a:rPr lang="en-US" sz="2000" dirty="0" err="1">
                <a:latin typeface="Cambria" panose="02040503050406030204" pitchFamily="18" charset="0"/>
              </a:rPr>
              <a:t>WomPA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Bioscience Undergraduate Research Club (BSURC)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In-STEM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And more….</a:t>
            </a:r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816" y="3849998"/>
            <a:ext cx="1439984" cy="143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22" y="3848100"/>
            <a:ext cx="14478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706" y="4042110"/>
            <a:ext cx="1871808" cy="12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5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67291-1876-DF4A-8A27-B2A4E729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8" y="857250"/>
            <a:ext cx="3327226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0006B7-2724-5949-A31A-91BE7E63A277}"/>
              </a:ext>
            </a:extLst>
          </p:cNvPr>
          <p:cNvSpPr/>
          <p:nvPr/>
        </p:nvSpPr>
        <p:spPr>
          <a:xfrm>
            <a:off x="4534767" y="1646815"/>
            <a:ext cx="3424655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500" dirty="0"/>
              <a:t>College of Science Instagram</a:t>
            </a:r>
          </a:p>
          <a:p>
            <a:r>
              <a:rPr lang="en-US" sz="1500" dirty="0"/>
              <a:t>https://</a:t>
            </a:r>
            <a:r>
              <a:rPr lang="en-US" sz="1500" dirty="0" err="1"/>
              <a:t>www.instagram.com</a:t>
            </a:r>
            <a:r>
              <a:rPr lang="en-US" sz="1500" dirty="0"/>
              <a:t>/</a:t>
            </a:r>
            <a:r>
              <a:rPr lang="en-US" sz="1500" dirty="0" err="1"/>
              <a:t>uofu_science</a:t>
            </a:r>
            <a:r>
              <a:rPr lang="en-US" sz="1500" dirty="0"/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2843F-ABC2-074F-8021-545E1E7BE93C}"/>
              </a:ext>
            </a:extLst>
          </p:cNvPr>
          <p:cNvSpPr/>
          <p:nvPr/>
        </p:nvSpPr>
        <p:spPr>
          <a:xfrm>
            <a:off x="4200075" y="2329004"/>
            <a:ext cx="385426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500" dirty="0"/>
              <a:t>College of Science, in-STEM, Facebook</a:t>
            </a:r>
          </a:p>
          <a:p>
            <a:r>
              <a:rPr lang="en-US" sz="1500" dirty="0"/>
              <a:t>https://</a:t>
            </a:r>
            <a:r>
              <a:rPr lang="en-US" sz="1500" dirty="0" err="1"/>
              <a:t>www.facebook.com</a:t>
            </a:r>
            <a:r>
              <a:rPr lang="en-US" sz="1500" dirty="0"/>
              <a:t>/groups/</a:t>
            </a:r>
            <a:r>
              <a:rPr lang="en-US" sz="1500" dirty="0" err="1"/>
              <a:t>inSTEMcos</a:t>
            </a:r>
            <a:r>
              <a:rPr lang="en-US" sz="1500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691E6-90BD-0B49-9567-7B3198A58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550" y="3011193"/>
            <a:ext cx="20002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83" y="685800"/>
            <a:ext cx="5790257" cy="1500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mbria" panose="02040503050406030204" pitchFamily="18" charset="0"/>
              </a:rPr>
              <a:t>Gain real world experience</a:t>
            </a:r>
          </a:p>
          <a:p>
            <a:pPr marL="0" indent="0">
              <a:buNone/>
            </a:pPr>
            <a:r>
              <a:rPr lang="en-US" sz="3600" dirty="0">
                <a:latin typeface="Cambria" panose="02040503050406030204" pitchFamily="18" charset="0"/>
              </a:rPr>
              <a:t>in an internship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32" y="2066353"/>
            <a:ext cx="2610285" cy="3105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510" y="3066625"/>
            <a:ext cx="3146874" cy="20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Research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Work with distinguished faculty on cutting edge research as an undergraduate!</a:t>
            </a:r>
          </a:p>
          <a:p>
            <a:pPr marL="0" lvl="1" indent="0">
              <a:buNone/>
            </a:pPr>
            <a:endParaRPr lang="en-US" dirty="0"/>
          </a:p>
          <a:p>
            <a:pPr marL="320040" lvl="2" indent="0">
              <a:buNone/>
            </a:pPr>
            <a:endParaRPr lang="en-US" dirty="0"/>
          </a:p>
          <a:p>
            <a:pPr marL="320040" lvl="2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Ken Gold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33" y="2977954"/>
            <a:ext cx="3189069" cy="2391802"/>
          </a:xfrm>
          <a:prstGeom prst="rect">
            <a:avLst/>
          </a:prstGeom>
        </p:spPr>
      </p:pic>
      <p:pic>
        <p:nvPicPr>
          <p:cNvPr id="9" name="Picture 8" descr="ChemistryLab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52" y="3109092"/>
            <a:ext cx="3365214" cy="22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7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4988</TotalTime>
  <Words>255</Words>
  <Application>Microsoft Macintosh PowerPoint</Application>
  <PresentationFormat>On-screen Show (4:3)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</vt:lpstr>
      <vt:lpstr>Impact</vt:lpstr>
      <vt:lpstr>Times New Roman</vt:lpstr>
      <vt:lpstr>Wingdings</vt:lpstr>
      <vt:lpstr>Newsprint</vt:lpstr>
      <vt:lpstr>College of Science </vt:lpstr>
      <vt:lpstr>Advisors are here to help!</vt:lpstr>
      <vt:lpstr>Scheduling in the Sciences</vt:lpstr>
      <vt:lpstr>Math Course Sequencing</vt:lpstr>
      <vt:lpstr>Student Opportunities</vt:lpstr>
      <vt:lpstr>Student Opportunities</vt:lpstr>
      <vt:lpstr>PowerPoint Presentation</vt:lpstr>
      <vt:lpstr>Internship Opportunities</vt:lpstr>
      <vt:lpstr>Research Opportunities</vt:lpstr>
      <vt:lpstr>Crocker Science Center</vt:lpstr>
      <vt:lpstr>Crocker Science House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Ames</dc:creator>
  <cp:lastModifiedBy>Microsoft Office User</cp:lastModifiedBy>
  <cp:revision>65</cp:revision>
  <dcterms:created xsi:type="dcterms:W3CDTF">2016-04-06T14:37:36Z</dcterms:created>
  <dcterms:modified xsi:type="dcterms:W3CDTF">2018-09-26T23:55:13Z</dcterms:modified>
</cp:coreProperties>
</file>